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3"/>
  </p:notesMasterIdLst>
  <p:sldIdLst>
    <p:sldId id="256" r:id="rId2"/>
    <p:sldId id="257" r:id="rId3"/>
    <p:sldId id="272" r:id="rId4"/>
    <p:sldId id="273" r:id="rId5"/>
    <p:sldId id="276" r:id="rId6"/>
    <p:sldId id="277" r:id="rId7"/>
    <p:sldId id="266" r:id="rId8"/>
    <p:sldId id="267" r:id="rId9"/>
    <p:sldId id="268" r:id="rId10"/>
    <p:sldId id="270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ADE47-62A0-40EE-9251-4C9024140F21}" type="datetimeFigureOut">
              <a:rPr lang="en-US" smtClean="0"/>
              <a:t>9/25/2016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13AB7-1050-49B9-B8BE-2D4A96664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597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Evaluation Scope:  CHOP Active Participants = 247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1B26A-599E-4B62-9D41-5083DC2EDDB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151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0D8E5-ABD2-469C-9581-6A63D119DBCC}" type="datetimeFigureOut">
              <a:rPr lang="en-US" smtClean="0"/>
              <a:t>9/25/2016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A84CF-C400-49A1-AA6F-21B912EBF1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0D8E5-ABD2-469C-9581-6A63D119DBCC}" type="datetimeFigureOut">
              <a:rPr lang="en-US" smtClean="0"/>
              <a:t>9/25/2016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A84CF-C400-49A1-AA6F-21B912EBF1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0D8E5-ABD2-469C-9581-6A63D119DBCC}" type="datetimeFigureOut">
              <a:rPr lang="en-US" smtClean="0"/>
              <a:t>9/25/2016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A84CF-C400-49A1-AA6F-21B912EBF1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ctr">
              <a:defRPr sz="40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0D8E5-ABD2-469C-9581-6A63D119DBCC}" type="datetimeFigureOut">
              <a:rPr lang="en-US" smtClean="0"/>
              <a:t>9/25/2016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A84CF-C400-49A1-AA6F-21B912EBF1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0D8E5-ABD2-469C-9581-6A63D119DBCC}" type="datetimeFigureOut">
              <a:rPr lang="en-US" smtClean="0"/>
              <a:t>9/25/2016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A84CF-C400-49A1-AA6F-21B912EBF1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7963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19400"/>
            <a:ext cx="4040188" cy="3540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17963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19400"/>
            <a:ext cx="4041775" cy="3540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0D8E5-ABD2-469C-9581-6A63D119DBCC}" type="datetimeFigureOut">
              <a:rPr lang="en-US" smtClean="0"/>
              <a:t>9/25/2016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A84CF-C400-49A1-AA6F-21B912EBF1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199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0"/>
            <a:ext cx="5111750" cy="54419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00250"/>
            <a:ext cx="3008313" cy="4279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fld id="{72E0D8E5-ABD2-469C-9581-6A63D119DBCC}" type="datetimeFigureOut">
              <a:rPr lang="en-US" smtClean="0"/>
              <a:t>9/25/2016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A84CF-C400-49A1-AA6F-21B912EBF1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61999"/>
            <a:ext cx="5486400" cy="39655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0D8E5-ABD2-469C-9581-6A63D119DBCC}" type="datetimeFigureOut">
              <a:rPr lang="en-US" smtClean="0"/>
              <a:t>9/25/2016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A84CF-C400-49A1-AA6F-21B912EBF1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0D8E5-ABD2-469C-9581-6A63D119DBCC}" type="datetimeFigureOut">
              <a:rPr lang="en-US" smtClean="0"/>
              <a:t>9/25/2016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A84CF-C400-49A1-AA6F-21B912EBF1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33599"/>
            <a:ext cx="8229600" cy="4038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29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2E0D8E5-ABD2-469C-9581-6A63D119DBCC}" type="datetimeFigureOut">
              <a:rPr lang="en-US" smtClean="0"/>
              <a:t>9/25/2016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629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FA3A84CF-C400-49A1-AA6F-21B912EBF10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200" b="1" i="0" kern="1200" spc="-40" normalizeH="0" baseline="0">
          <a:solidFill>
            <a:srgbClr val="215D8C"/>
          </a:solidFill>
          <a:latin typeface="Calibri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tionalservice.gov/sites/default/files/resource/Description_of_Audio_Data_Collection_for_Program_Evaluation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230505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Collecting Data for Program Evaluation at the Department of State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657600"/>
            <a:ext cx="6172200" cy="154987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By Dean Olsen</a:t>
            </a:r>
          </a:p>
          <a:p>
            <a:r>
              <a:rPr lang="en-US" dirty="0" smtClean="0"/>
              <a:t>Social Science Analyst</a:t>
            </a:r>
          </a:p>
          <a:p>
            <a:r>
              <a:rPr lang="en-US" dirty="0" smtClean="0"/>
              <a:t>Evaluation and Measurement Unit</a:t>
            </a:r>
          </a:p>
          <a:p>
            <a:r>
              <a:rPr lang="en-US" dirty="0" smtClean="0"/>
              <a:t>US Department of State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87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collection for Public Diplomacy Evaluations at the State Department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Stakeholders and Contacts</a:t>
            </a:r>
          </a:p>
          <a:p>
            <a:r>
              <a:rPr lang="en-US" dirty="0" smtClean="0"/>
              <a:t>Understanding the culture, audience and environment</a:t>
            </a:r>
          </a:p>
          <a:p>
            <a:r>
              <a:rPr lang="en-US" dirty="0" smtClean="0"/>
              <a:t>Scheduling, Relationship Building, and Snowballing</a:t>
            </a:r>
          </a:p>
          <a:p>
            <a:r>
              <a:rPr lang="en-US" dirty="0" smtClean="0"/>
              <a:t>Third Party Vendors</a:t>
            </a:r>
          </a:p>
          <a:p>
            <a:r>
              <a:rPr lang="en-US" dirty="0" smtClean="0"/>
              <a:t>Who else do you think I should be talking to?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55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2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 smtClean="0"/>
              <a:t>A data collection </a:t>
            </a:r>
            <a:r>
              <a:rPr lang="en-US" b="1" dirty="0"/>
              <a:t>o</a:t>
            </a:r>
            <a:r>
              <a:rPr lang="en-US" b="1" dirty="0" smtClean="0"/>
              <a:t>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Evaluation Design, Question(s), and Logic Models</a:t>
            </a:r>
          </a:p>
          <a:p>
            <a:r>
              <a:rPr lang="en-US" dirty="0" smtClean="0"/>
              <a:t>Data Integrity</a:t>
            </a:r>
          </a:p>
          <a:p>
            <a:r>
              <a:rPr lang="en-US" dirty="0" smtClean="0"/>
              <a:t>Differences in Data</a:t>
            </a:r>
          </a:p>
          <a:p>
            <a:r>
              <a:rPr lang="en-US" dirty="0" smtClean="0"/>
              <a:t>Data Collection Methods and Analysis</a:t>
            </a:r>
          </a:p>
          <a:p>
            <a:r>
              <a:rPr lang="en-US" dirty="0" smtClean="0"/>
              <a:t>Considerations for selecting data collection methods</a:t>
            </a:r>
          </a:p>
          <a:p>
            <a:r>
              <a:rPr lang="en-US" dirty="0" smtClean="0"/>
              <a:t>Data Collection for Public Diplomacy Evaluations at the Department of State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24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designs, questions, and logic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purpose for the evaluation</a:t>
            </a:r>
          </a:p>
          <a:p>
            <a:pPr lvl="1"/>
            <a:r>
              <a:rPr lang="en-US" dirty="0" smtClean="0"/>
              <a:t>Who is the audience?</a:t>
            </a:r>
          </a:p>
          <a:p>
            <a:pPr lvl="1"/>
            <a:r>
              <a:rPr lang="en-US" dirty="0" smtClean="0"/>
              <a:t>How will the evaluation be used?</a:t>
            </a:r>
          </a:p>
          <a:p>
            <a:r>
              <a:rPr lang="en-US" dirty="0" smtClean="0"/>
              <a:t>Evaluation question(s)</a:t>
            </a:r>
          </a:p>
          <a:p>
            <a:r>
              <a:rPr lang="en-US" dirty="0" smtClean="0"/>
              <a:t>Types of evaluation designs</a:t>
            </a:r>
          </a:p>
          <a:p>
            <a:pPr lvl="2"/>
            <a:r>
              <a:rPr lang="en-US" dirty="0"/>
              <a:t>Randomized experiments</a:t>
            </a:r>
            <a:endParaRPr lang="en-US" sz="1400" dirty="0"/>
          </a:p>
          <a:p>
            <a:pPr lvl="2"/>
            <a:r>
              <a:rPr lang="en-US" dirty="0"/>
              <a:t>Quasi-experimental </a:t>
            </a:r>
            <a:endParaRPr lang="en-US" sz="1400" dirty="0"/>
          </a:p>
          <a:p>
            <a:pPr lvl="2"/>
            <a:r>
              <a:rPr lang="en-US" dirty="0"/>
              <a:t>Non-experimental </a:t>
            </a:r>
            <a:r>
              <a:rPr lang="en-US" dirty="0" smtClean="0"/>
              <a:t>Pre/Post-Test</a:t>
            </a:r>
            <a:endParaRPr lang="en-US" sz="1400" dirty="0"/>
          </a:p>
          <a:p>
            <a:pPr lvl="2"/>
            <a:r>
              <a:rPr lang="en-US" dirty="0" smtClean="0"/>
              <a:t>Non-experimental </a:t>
            </a:r>
            <a:r>
              <a:rPr lang="en-US" dirty="0"/>
              <a:t>Time Series</a:t>
            </a:r>
            <a:endParaRPr lang="en-US" dirty="0" smtClean="0"/>
          </a:p>
          <a:p>
            <a:r>
              <a:rPr lang="en-US" dirty="0" smtClean="0"/>
              <a:t>Analytical framework – Logic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64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Program Logic Model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7418" y="16764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Your Planned Work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11436" y="1680957"/>
            <a:ext cx="2632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Your Intended Results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2362200"/>
            <a:ext cx="1447800" cy="646331"/>
          </a:xfrm>
          <a:prstGeom prst="rect">
            <a:avLst/>
          </a:prstGeom>
          <a:noFill/>
          <a:ln>
            <a:solidFill>
              <a:schemeClr val="accent1">
                <a:alpha val="7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Resources/ Inputs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14600" y="2362200"/>
            <a:ext cx="1257300" cy="369332"/>
          </a:xfrm>
          <a:prstGeom prst="rect">
            <a:avLst/>
          </a:prstGeom>
          <a:noFill/>
          <a:ln>
            <a:solidFill>
              <a:schemeClr val="accent1">
                <a:alpha val="7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76304" y="2362200"/>
            <a:ext cx="1070264" cy="369332"/>
          </a:xfrm>
          <a:prstGeom prst="rect">
            <a:avLst/>
          </a:prstGeom>
          <a:noFill/>
          <a:ln>
            <a:solidFill>
              <a:schemeClr val="accent1">
                <a:alpha val="7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19800" y="2408366"/>
            <a:ext cx="1143000" cy="369332"/>
          </a:xfrm>
          <a:prstGeom prst="rect">
            <a:avLst/>
          </a:prstGeom>
          <a:noFill/>
          <a:ln>
            <a:solidFill>
              <a:schemeClr val="accent1">
                <a:alpha val="7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Outcome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696200" y="2454211"/>
            <a:ext cx="1066800" cy="369332"/>
          </a:xfrm>
          <a:prstGeom prst="rect">
            <a:avLst/>
          </a:prstGeom>
          <a:noFill/>
          <a:ln>
            <a:solidFill>
              <a:schemeClr val="accent1">
                <a:alpha val="7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Impact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>
            <a:off x="2036618" y="2442773"/>
            <a:ext cx="304800" cy="2425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3886200" y="2471736"/>
            <a:ext cx="304800" cy="2425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5638800" y="2477180"/>
            <a:ext cx="304800" cy="2425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7335982" y="2495729"/>
            <a:ext cx="304800" cy="2425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209309" y="4343400"/>
            <a:ext cx="329738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What does success look like?</a:t>
            </a:r>
            <a:endParaRPr lang="en-US" dirty="0"/>
          </a:p>
        </p:txBody>
      </p:sp>
      <p:sp>
        <p:nvSpPr>
          <p:cNvPr id="15" name="Down Arrow 14"/>
          <p:cNvSpPr/>
          <p:nvPr/>
        </p:nvSpPr>
        <p:spPr>
          <a:xfrm>
            <a:off x="6858000" y="3008531"/>
            <a:ext cx="1066800" cy="10184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84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Evaluation Logic Model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905000"/>
            <a:ext cx="1371600" cy="646331"/>
          </a:xfrm>
          <a:prstGeom prst="rect">
            <a:avLst/>
          </a:prstGeom>
          <a:noFill/>
          <a:ln>
            <a:solidFill>
              <a:schemeClr val="accent1">
                <a:alpha val="7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Evaluation Question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43545" y="1927370"/>
            <a:ext cx="1371600" cy="1200329"/>
          </a:xfrm>
          <a:prstGeom prst="rect">
            <a:avLst/>
          </a:prstGeom>
          <a:noFill/>
          <a:ln>
            <a:solidFill>
              <a:schemeClr val="accent1">
                <a:alpha val="7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Type of Answer/ Evidence Needed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86200" y="1905000"/>
            <a:ext cx="1371600" cy="923330"/>
          </a:xfrm>
          <a:prstGeom prst="rect">
            <a:avLst/>
          </a:prstGeom>
          <a:noFill/>
          <a:ln>
            <a:solidFill>
              <a:schemeClr val="accent1">
                <a:alpha val="7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Method for Data Collection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59582" y="1953168"/>
            <a:ext cx="1371600" cy="923330"/>
          </a:xfrm>
          <a:prstGeom prst="rect">
            <a:avLst/>
          </a:prstGeom>
          <a:noFill/>
          <a:ln>
            <a:solidFill>
              <a:schemeClr val="accent1">
                <a:alpha val="7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Sampling/ Selection Approach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391400" y="1905000"/>
            <a:ext cx="1371600" cy="923330"/>
          </a:xfrm>
          <a:prstGeom prst="rect">
            <a:avLst/>
          </a:prstGeom>
          <a:noFill/>
          <a:ln>
            <a:solidFill>
              <a:schemeClr val="accent1">
                <a:alpha val="7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Data Analysis Method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29000" y="3276600"/>
            <a:ext cx="1143000" cy="369332"/>
          </a:xfrm>
          <a:prstGeom prst="rect">
            <a:avLst/>
          </a:prstGeom>
          <a:noFill/>
          <a:ln>
            <a:solidFill>
              <a:schemeClr val="accent1">
                <a:alpha val="7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99709" y="3264840"/>
            <a:ext cx="962891" cy="369332"/>
          </a:xfrm>
          <a:prstGeom prst="rect">
            <a:avLst/>
          </a:prstGeom>
          <a:noFill/>
          <a:ln>
            <a:solidFill>
              <a:schemeClr val="accent1">
                <a:alpha val="7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>
            <a:off x="1676400" y="2228165"/>
            <a:ext cx="228600" cy="186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3581400" y="2287231"/>
            <a:ext cx="228600" cy="186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5334000" y="2321499"/>
            <a:ext cx="228600" cy="186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7152409" y="2321499"/>
            <a:ext cx="228600" cy="186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191000" y="2876498"/>
            <a:ext cx="152400" cy="38834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0" idx="0"/>
          </p:cNvCxnSpPr>
          <p:nvPr/>
        </p:nvCxnSpPr>
        <p:spPr>
          <a:xfrm>
            <a:off x="4800600" y="2876498"/>
            <a:ext cx="280555" cy="38834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292927" y="4038600"/>
            <a:ext cx="2209800" cy="1754326"/>
          </a:xfrm>
          <a:prstGeom prst="rect">
            <a:avLst/>
          </a:prstGeom>
          <a:noFill/>
          <a:ln>
            <a:solidFill>
              <a:schemeClr val="accent1">
                <a:alpha val="7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Survey</a:t>
            </a:r>
          </a:p>
          <a:p>
            <a:r>
              <a:rPr lang="en-US" dirty="0" smtClean="0"/>
              <a:t>Interview</a:t>
            </a:r>
          </a:p>
          <a:p>
            <a:r>
              <a:rPr lang="en-US" dirty="0" smtClean="0"/>
              <a:t>Focus Group</a:t>
            </a:r>
          </a:p>
          <a:p>
            <a:r>
              <a:rPr lang="en-US" dirty="0" smtClean="0"/>
              <a:t>Observation</a:t>
            </a:r>
          </a:p>
          <a:p>
            <a:r>
              <a:rPr lang="en-US" dirty="0" smtClean="0"/>
              <a:t>Test/Exam</a:t>
            </a:r>
          </a:p>
          <a:p>
            <a:r>
              <a:rPr lang="en-US" dirty="0" smtClean="0"/>
              <a:t>Document Review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821381" y="4068404"/>
            <a:ext cx="2445327" cy="1754326"/>
          </a:xfrm>
          <a:prstGeom prst="rect">
            <a:avLst/>
          </a:prstGeom>
          <a:noFill/>
          <a:ln>
            <a:solidFill>
              <a:schemeClr val="accent1">
                <a:alpha val="7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Participants</a:t>
            </a:r>
          </a:p>
          <a:p>
            <a:r>
              <a:rPr lang="en-US" dirty="0" smtClean="0"/>
              <a:t>Parents</a:t>
            </a:r>
          </a:p>
          <a:p>
            <a:r>
              <a:rPr lang="en-US" dirty="0" smtClean="0"/>
              <a:t>Teachers</a:t>
            </a:r>
          </a:p>
          <a:p>
            <a:r>
              <a:rPr lang="en-US" dirty="0" smtClean="0"/>
              <a:t>Trainers</a:t>
            </a:r>
          </a:p>
          <a:p>
            <a:r>
              <a:rPr lang="en-US" dirty="0" smtClean="0"/>
              <a:t>Stakeholders</a:t>
            </a:r>
          </a:p>
          <a:p>
            <a:r>
              <a:rPr lang="en-US" dirty="0" smtClean="0"/>
              <a:t>Program documents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9" idx="2"/>
          </p:cNvCxnSpPr>
          <p:nvPr/>
        </p:nvCxnSpPr>
        <p:spPr>
          <a:xfrm flipH="1">
            <a:off x="3810000" y="3645932"/>
            <a:ext cx="190500" cy="39266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334000" y="3634172"/>
            <a:ext cx="325582" cy="40442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734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Data 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038601"/>
          </a:xfrm>
        </p:spPr>
        <p:txBody>
          <a:bodyPr>
            <a:noAutofit/>
          </a:bodyPr>
          <a:lstStyle/>
          <a:p>
            <a:r>
              <a:rPr lang="en-US" sz="2800" dirty="0" smtClean="0"/>
              <a:t>Reliability</a:t>
            </a:r>
          </a:p>
          <a:p>
            <a:pPr lvl="1"/>
            <a:r>
              <a:rPr lang="en-US" sz="2400" dirty="0" smtClean="0"/>
              <a:t>Is </a:t>
            </a:r>
            <a:r>
              <a:rPr lang="en-US" sz="2400" dirty="0"/>
              <a:t>the ability to produce consistent results and indicates whether </a:t>
            </a:r>
            <a:r>
              <a:rPr lang="en-US" sz="2400" dirty="0" smtClean="0"/>
              <a:t>an evaluation </a:t>
            </a:r>
            <a:r>
              <a:rPr lang="en-US" sz="2400" dirty="0"/>
              <a:t>is likely to </a:t>
            </a:r>
            <a:r>
              <a:rPr lang="en-US" sz="2400" dirty="0" smtClean="0"/>
              <a:t>produce the </a:t>
            </a:r>
            <a:r>
              <a:rPr lang="en-US" sz="2400" dirty="0"/>
              <a:t>same results if conducted again</a:t>
            </a:r>
            <a:r>
              <a:rPr lang="en-US" sz="2400" dirty="0" smtClean="0"/>
              <a:t>.</a:t>
            </a:r>
          </a:p>
          <a:p>
            <a:r>
              <a:rPr lang="en-US" sz="2800" dirty="0" smtClean="0"/>
              <a:t>Validity </a:t>
            </a:r>
            <a:endParaRPr lang="en-US" sz="2800" dirty="0" smtClean="0"/>
          </a:p>
          <a:p>
            <a:pPr lvl="1"/>
            <a:r>
              <a:rPr lang="en-US" sz="2400" dirty="0" smtClean="0"/>
              <a:t>Is </a:t>
            </a:r>
            <a:r>
              <a:rPr lang="en-US" sz="2400" dirty="0"/>
              <a:t>about coming as close to accurately measuring something as possible. For example, if you want to assess a child’s math skills, the math test you administer to them must be validated such that it is measuring the child’s actual math ability and not something </a:t>
            </a:r>
            <a:r>
              <a:rPr lang="en-US" sz="2400" dirty="0" smtClean="0"/>
              <a:t>else</a:t>
            </a:r>
            <a:r>
              <a:rPr lang="en-US" sz="2400" dirty="0"/>
              <a:t>, such as their test taking skills. </a:t>
            </a:r>
            <a:endParaRPr lang="en-US" sz="2400" dirty="0" smtClean="0"/>
          </a:p>
          <a:p>
            <a:pPr marL="365760" lvl="1" indent="0">
              <a:buNone/>
            </a:pPr>
            <a:r>
              <a:rPr lang="en-US" sz="1500" dirty="0" smtClean="0"/>
              <a:t>Source</a:t>
            </a:r>
            <a:r>
              <a:rPr lang="en-US" sz="1500" dirty="0"/>
              <a:t>:  </a:t>
            </a:r>
            <a:r>
              <a:rPr lang="en-US" sz="1500" dirty="0" smtClean="0"/>
              <a:t>Corporation for National and Community Service, </a:t>
            </a:r>
            <a:r>
              <a:rPr lang="en-US" sz="1500" dirty="0" smtClean="0">
                <a:hlinkClick r:id="rId2"/>
              </a:rPr>
              <a:t>http</a:t>
            </a:r>
            <a:r>
              <a:rPr lang="en-US" sz="1500" dirty="0">
                <a:hlinkClick r:id="rId2"/>
              </a:rPr>
              <a:t>://</a:t>
            </a:r>
            <a:r>
              <a:rPr lang="en-US" sz="1500" dirty="0" smtClean="0">
                <a:hlinkClick r:id="rId2"/>
              </a:rPr>
              <a:t>www.nationalservice.gov/sites/default/files/resource/Description_of_Audio_Data_Collection_for_Program_Evaluation.pdf</a:t>
            </a:r>
            <a:r>
              <a:rPr lang="en-US" sz="1500" dirty="0" smtClean="0"/>
              <a:t> 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56601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5638"/>
            <a:ext cx="7467600" cy="639762"/>
          </a:xfrm>
        </p:spPr>
        <p:txBody>
          <a:bodyPr/>
          <a:lstStyle/>
          <a:p>
            <a:r>
              <a:rPr lang="en-US" dirty="0" smtClean="0"/>
              <a:t>Differences in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4648"/>
            <a:ext cx="8305800" cy="53309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Secondary and Primary Data</a:t>
            </a:r>
          </a:p>
          <a:p>
            <a:pPr lvl="1"/>
            <a:r>
              <a:rPr lang="en-US" dirty="0" smtClean="0"/>
              <a:t>Data some else collected</a:t>
            </a:r>
          </a:p>
          <a:p>
            <a:pPr lvl="1"/>
            <a:r>
              <a:rPr lang="en-US" dirty="0" smtClean="0"/>
              <a:t>Data you collect</a:t>
            </a:r>
          </a:p>
          <a:p>
            <a:pPr lvl="2"/>
            <a:r>
              <a:rPr lang="en-US" dirty="0" smtClean="0"/>
              <a:t>Disadvantages</a:t>
            </a:r>
          </a:p>
          <a:p>
            <a:pPr lvl="2"/>
            <a:r>
              <a:rPr lang="en-US" dirty="0" smtClean="0"/>
              <a:t>Advantages</a:t>
            </a:r>
          </a:p>
          <a:p>
            <a:r>
              <a:rPr lang="en-US" dirty="0" smtClean="0"/>
              <a:t>Quantitative Data</a:t>
            </a:r>
          </a:p>
          <a:p>
            <a:pPr lvl="1"/>
            <a:r>
              <a:rPr lang="en-US" dirty="0" smtClean="0"/>
              <a:t>Is </a:t>
            </a:r>
            <a:r>
              <a:rPr lang="en-US" dirty="0"/>
              <a:t>information about quantities; that is, information that can be measured and written down with </a:t>
            </a:r>
            <a:r>
              <a:rPr lang="en-US" dirty="0" smtClean="0"/>
              <a:t>or expressed by numbers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Qualitative Data</a:t>
            </a:r>
          </a:p>
          <a:p>
            <a:pPr lvl="1"/>
            <a:r>
              <a:rPr lang="en-US" dirty="0" smtClean="0"/>
              <a:t>Is information that cannot be expressed by numbers and is descriptive in nature.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02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9438"/>
            <a:ext cx="7467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Data Collection Methods and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9248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Quantitative</a:t>
            </a:r>
          </a:p>
          <a:p>
            <a:pPr lvl="1"/>
            <a:r>
              <a:rPr lang="en-US" dirty="0" smtClean="0"/>
              <a:t>Methods – Surveys, Polls, Questionnaires</a:t>
            </a:r>
          </a:p>
          <a:p>
            <a:pPr lvl="2"/>
            <a:r>
              <a:rPr lang="en-US" dirty="0" smtClean="0"/>
              <a:t>Data someone else has already collected – Agency databases, public opinion polls, program performance statistics/metrics, publications, journals, books, magazines, etc.</a:t>
            </a:r>
          </a:p>
          <a:p>
            <a:pPr lvl="1"/>
            <a:r>
              <a:rPr lang="en-US" dirty="0" smtClean="0"/>
              <a:t>Analysis – Statistics, graphs, charts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Qualitative</a:t>
            </a:r>
          </a:p>
          <a:p>
            <a:pPr lvl="1"/>
            <a:r>
              <a:rPr lang="en-US" dirty="0" smtClean="0"/>
              <a:t>Methods – Structured and unstructured interviews, focus groups, open ended questionnaires, observation, document reviews</a:t>
            </a:r>
          </a:p>
          <a:p>
            <a:pPr lvl="1"/>
            <a:r>
              <a:rPr lang="en-US" dirty="0" smtClean="0"/>
              <a:t>Analysis – Content analysis, word clouds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32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for selecting data collection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Evaluation Question(s)</a:t>
            </a:r>
          </a:p>
          <a:p>
            <a:r>
              <a:rPr lang="en-US" dirty="0" smtClean="0"/>
              <a:t>Nature, scope, and purpose of inquiry</a:t>
            </a:r>
          </a:p>
          <a:p>
            <a:r>
              <a:rPr lang="en-US" dirty="0"/>
              <a:t>T</a:t>
            </a:r>
            <a:r>
              <a:rPr lang="en-US" dirty="0" smtClean="0"/>
              <a:t>ype of evaluation design</a:t>
            </a:r>
          </a:p>
          <a:p>
            <a:r>
              <a:rPr lang="en-US" dirty="0" smtClean="0"/>
              <a:t>Availability of funds</a:t>
            </a:r>
          </a:p>
          <a:p>
            <a:r>
              <a:rPr lang="en-US" dirty="0" smtClean="0"/>
              <a:t>Time factor</a:t>
            </a:r>
          </a:p>
          <a:p>
            <a:r>
              <a:rPr lang="en-US" dirty="0" smtClean="0"/>
              <a:t>Precision required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3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6 Evalu-Con PPT template_v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2016 Evalu-Con PPT template_v1</Template>
  <TotalTime>393</TotalTime>
  <Words>475</Words>
  <Application>Microsoft Office PowerPoint</Application>
  <PresentationFormat>On-screen Show (4:3)</PresentationFormat>
  <Paragraphs>93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2016 Evalu-Con PPT template_v1</vt:lpstr>
      <vt:lpstr>Collecting Data for Program Evaluation at the Department of State </vt:lpstr>
      <vt:lpstr>A data collection overview</vt:lpstr>
      <vt:lpstr>Evaluation designs, questions, and logic models</vt:lpstr>
      <vt:lpstr>Program Logic Model</vt:lpstr>
      <vt:lpstr>Evaluation Logic Model</vt:lpstr>
      <vt:lpstr>Data Integrity</vt:lpstr>
      <vt:lpstr>Differences in Data</vt:lpstr>
      <vt:lpstr>Data Collection Methods and Analysis</vt:lpstr>
      <vt:lpstr>Considerations for selecting data collection methods</vt:lpstr>
      <vt:lpstr>Data collection for Public Diplomacy Evaluations at the State Department</vt:lpstr>
      <vt:lpstr>Questions?</vt:lpstr>
    </vt:vector>
  </TitlesOfParts>
  <Company>U S Department of State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Collecting Data for Program Evaluation at the Department of State</dc:title>
  <dc:creator>"%username%"</dc:creator>
  <cp:lastModifiedBy>Hendershot, Thomas J.</cp:lastModifiedBy>
  <cp:revision>85</cp:revision>
  <dcterms:created xsi:type="dcterms:W3CDTF">2016-07-29T14:06:50Z</dcterms:created>
  <dcterms:modified xsi:type="dcterms:W3CDTF">2016-09-26T03:26:50Z</dcterms:modified>
</cp:coreProperties>
</file>